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22" r:id="rId1"/>
  </p:sldMasterIdLst>
  <p:notesMasterIdLst>
    <p:notesMasterId r:id="rId15"/>
  </p:notesMasterIdLst>
  <p:sldIdLst>
    <p:sldId id="256" r:id="rId2"/>
    <p:sldId id="258" r:id="rId3"/>
    <p:sldId id="257" r:id="rId4"/>
    <p:sldId id="259" r:id="rId5"/>
    <p:sldId id="260" r:id="rId6"/>
    <p:sldId id="261" r:id="rId7"/>
    <p:sldId id="262" r:id="rId8"/>
    <p:sldId id="268" r:id="rId9"/>
    <p:sldId id="264" r:id="rId10"/>
    <p:sldId id="266" r:id="rId11"/>
    <p:sldId id="274" r:id="rId12"/>
    <p:sldId id="273"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24" autoAdjust="0"/>
    <p:restoredTop sz="68411" autoAdjust="0"/>
  </p:normalViewPr>
  <p:slideViewPr>
    <p:cSldViewPr snapToGrid="0">
      <p:cViewPr>
        <p:scale>
          <a:sx n="65" d="100"/>
          <a:sy n="65" d="100"/>
        </p:scale>
        <p:origin x="88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mberly Hall" userId="7323d439397bce8a" providerId="LiveId" clId="{A1FB57CF-17EA-4733-8913-178C8F410FCB}"/>
    <pc:docChg chg="undo redo custSel addSld delSld modSld sldOrd">
      <pc:chgData name="Kimberly Hall" userId="7323d439397bce8a" providerId="LiveId" clId="{A1FB57CF-17EA-4733-8913-178C8F410FCB}" dt="2025-07-19T20:58:10.289" v="1750" actId="1076"/>
      <pc:docMkLst>
        <pc:docMk/>
      </pc:docMkLst>
      <pc:sldChg chg="delSp modSp mod delAnim">
        <pc:chgData name="Kimberly Hall" userId="7323d439397bce8a" providerId="LiveId" clId="{A1FB57CF-17EA-4733-8913-178C8F410FCB}" dt="2025-07-19T20:48:58.617" v="1551" actId="1076"/>
        <pc:sldMkLst>
          <pc:docMk/>
          <pc:sldMk cId="997574608" sldId="256"/>
        </pc:sldMkLst>
        <pc:spChg chg="mod">
          <ac:chgData name="Kimberly Hall" userId="7323d439397bce8a" providerId="LiveId" clId="{A1FB57CF-17EA-4733-8913-178C8F410FCB}" dt="2025-07-19T20:22:47.232" v="82" actId="1076"/>
          <ac:spMkLst>
            <pc:docMk/>
            <pc:sldMk cId="997574608" sldId="256"/>
            <ac:spMk id="2" creationId="{00000000-0000-0000-0000-000000000000}"/>
          </ac:spMkLst>
        </pc:spChg>
        <pc:picChg chg="mod">
          <ac:chgData name="Kimberly Hall" userId="7323d439397bce8a" providerId="LiveId" clId="{A1FB57CF-17EA-4733-8913-178C8F410FCB}" dt="2025-07-19T20:48:58.617" v="1551" actId="1076"/>
          <ac:picMkLst>
            <pc:docMk/>
            <pc:sldMk cId="997574608" sldId="256"/>
            <ac:picMk id="4" creationId="{76F14669-73C7-035E-1E65-656AFBB1C6FA}"/>
          </ac:picMkLst>
        </pc:picChg>
        <pc:picChg chg="del">
          <ac:chgData name="Kimberly Hall" userId="7323d439397bce8a" providerId="LiveId" clId="{A1FB57CF-17EA-4733-8913-178C8F410FCB}" dt="2025-07-19T20:20:35.828" v="0" actId="478"/>
          <ac:picMkLst>
            <pc:docMk/>
            <pc:sldMk cId="997574608" sldId="256"/>
            <ac:picMk id="5" creationId="{F0406C8A-1DCF-932B-BAB2-4DCFB2D887C7}"/>
          </ac:picMkLst>
        </pc:picChg>
      </pc:sldChg>
      <pc:sldChg chg="delSp modSp mod delAnim">
        <pc:chgData name="Kimberly Hall" userId="7323d439397bce8a" providerId="LiveId" clId="{A1FB57CF-17EA-4733-8913-178C8F410FCB}" dt="2025-07-19T20:51:03.284" v="1553" actId="1076"/>
        <pc:sldMkLst>
          <pc:docMk/>
          <pc:sldMk cId="664141093" sldId="257"/>
        </pc:sldMkLst>
        <pc:spChg chg="mod">
          <ac:chgData name="Kimberly Hall" userId="7323d439397bce8a" providerId="LiveId" clId="{A1FB57CF-17EA-4733-8913-178C8F410FCB}" dt="2025-07-19T20:26:00.966" v="405" actId="20577"/>
          <ac:spMkLst>
            <pc:docMk/>
            <pc:sldMk cId="664141093" sldId="257"/>
            <ac:spMk id="3" creationId="{00000000-0000-0000-0000-000000000000}"/>
          </ac:spMkLst>
        </pc:spChg>
        <pc:picChg chg="mod">
          <ac:chgData name="Kimberly Hall" userId="7323d439397bce8a" providerId="LiveId" clId="{A1FB57CF-17EA-4733-8913-178C8F410FCB}" dt="2025-07-19T20:51:03.284" v="1553" actId="1076"/>
          <ac:picMkLst>
            <pc:docMk/>
            <pc:sldMk cId="664141093" sldId="257"/>
            <ac:picMk id="4" creationId="{CF7AF62E-ADC6-C8C2-0ABA-34E51A7A8030}"/>
          </ac:picMkLst>
        </pc:picChg>
        <pc:picChg chg="del">
          <ac:chgData name="Kimberly Hall" userId="7323d439397bce8a" providerId="LiveId" clId="{A1FB57CF-17EA-4733-8913-178C8F410FCB}" dt="2025-07-19T20:20:42.473" v="2" actId="478"/>
          <ac:picMkLst>
            <pc:docMk/>
            <pc:sldMk cId="664141093" sldId="257"/>
            <ac:picMk id="5" creationId="{1EC798F8-C156-22F0-6368-4659F2685F50}"/>
          </ac:picMkLst>
        </pc:picChg>
      </pc:sldChg>
      <pc:sldChg chg="delSp modSp mod delAnim">
        <pc:chgData name="Kimberly Hall" userId="7323d439397bce8a" providerId="LiveId" clId="{A1FB57CF-17EA-4733-8913-178C8F410FCB}" dt="2025-07-19T20:49:54.691" v="1552" actId="1076"/>
        <pc:sldMkLst>
          <pc:docMk/>
          <pc:sldMk cId="3749898106" sldId="258"/>
        </pc:sldMkLst>
        <pc:spChg chg="mod">
          <ac:chgData name="Kimberly Hall" userId="7323d439397bce8a" providerId="LiveId" clId="{A1FB57CF-17EA-4733-8913-178C8F410FCB}" dt="2025-07-19T20:28:05.256" v="539" actId="20577"/>
          <ac:spMkLst>
            <pc:docMk/>
            <pc:sldMk cId="3749898106" sldId="258"/>
            <ac:spMk id="3" creationId="{00000000-0000-0000-0000-000000000000}"/>
          </ac:spMkLst>
        </pc:spChg>
        <pc:picChg chg="mod">
          <ac:chgData name="Kimberly Hall" userId="7323d439397bce8a" providerId="LiveId" clId="{A1FB57CF-17EA-4733-8913-178C8F410FCB}" dt="2025-07-19T20:49:54.691" v="1552" actId="1076"/>
          <ac:picMkLst>
            <pc:docMk/>
            <pc:sldMk cId="3749898106" sldId="258"/>
            <ac:picMk id="4" creationId="{736D96BD-54D8-2E16-0F3B-96BB5CE413DB}"/>
          </ac:picMkLst>
        </pc:picChg>
        <pc:picChg chg="del">
          <ac:chgData name="Kimberly Hall" userId="7323d439397bce8a" providerId="LiveId" clId="{A1FB57CF-17EA-4733-8913-178C8F410FCB}" dt="2025-07-19T20:22:53.704" v="83" actId="478"/>
          <ac:picMkLst>
            <pc:docMk/>
            <pc:sldMk cId="3749898106" sldId="258"/>
            <ac:picMk id="5" creationId="{8A279A87-EB20-589D-EDDE-D5D99273A404}"/>
          </ac:picMkLst>
        </pc:picChg>
        <pc:picChg chg="del">
          <ac:chgData name="Kimberly Hall" userId="7323d439397bce8a" providerId="LiveId" clId="{A1FB57CF-17EA-4733-8913-178C8F410FCB}" dt="2025-07-19T20:22:54.486" v="84" actId="478"/>
          <ac:picMkLst>
            <pc:docMk/>
            <pc:sldMk cId="3749898106" sldId="258"/>
            <ac:picMk id="6" creationId="{73A163DD-CF05-B56C-B7F3-76A5EDE4D94C}"/>
          </ac:picMkLst>
        </pc:picChg>
        <pc:picChg chg="del">
          <ac:chgData name="Kimberly Hall" userId="7323d439397bce8a" providerId="LiveId" clId="{A1FB57CF-17EA-4733-8913-178C8F410FCB}" dt="2025-07-19T20:20:38.971" v="1" actId="478"/>
          <ac:picMkLst>
            <pc:docMk/>
            <pc:sldMk cId="3749898106" sldId="258"/>
            <ac:picMk id="7" creationId="{48E7CA5B-43F8-48F9-A207-5677F724478C}"/>
          </ac:picMkLst>
        </pc:picChg>
      </pc:sldChg>
      <pc:sldChg chg="delSp modSp mod delAnim">
        <pc:chgData name="Kimberly Hall" userId="7323d439397bce8a" providerId="LiveId" clId="{A1FB57CF-17EA-4733-8913-178C8F410FCB}" dt="2025-07-19T20:51:35.186" v="1554" actId="1076"/>
        <pc:sldMkLst>
          <pc:docMk/>
          <pc:sldMk cId="2673607169" sldId="259"/>
        </pc:sldMkLst>
        <pc:spChg chg="mod">
          <ac:chgData name="Kimberly Hall" userId="7323d439397bce8a" providerId="LiveId" clId="{A1FB57CF-17EA-4733-8913-178C8F410FCB}" dt="2025-07-19T20:23:53.350" v="147" actId="20577"/>
          <ac:spMkLst>
            <pc:docMk/>
            <pc:sldMk cId="2673607169" sldId="259"/>
            <ac:spMk id="3" creationId="{00000000-0000-0000-0000-000000000000}"/>
          </ac:spMkLst>
        </pc:spChg>
        <pc:picChg chg="mod">
          <ac:chgData name="Kimberly Hall" userId="7323d439397bce8a" providerId="LiveId" clId="{A1FB57CF-17EA-4733-8913-178C8F410FCB}" dt="2025-07-19T20:51:35.186" v="1554" actId="1076"/>
          <ac:picMkLst>
            <pc:docMk/>
            <pc:sldMk cId="2673607169" sldId="259"/>
            <ac:picMk id="4" creationId="{F4C66AD8-1E00-63BC-6102-29C48E1E3CA0}"/>
          </ac:picMkLst>
        </pc:picChg>
        <pc:picChg chg="del">
          <ac:chgData name="Kimberly Hall" userId="7323d439397bce8a" providerId="LiveId" clId="{A1FB57CF-17EA-4733-8913-178C8F410FCB}" dt="2025-07-19T20:20:47.089" v="3" actId="478"/>
          <ac:picMkLst>
            <pc:docMk/>
            <pc:sldMk cId="2673607169" sldId="259"/>
            <ac:picMk id="5" creationId="{B4415230-5CE1-D6DE-0B63-82BC569E9FC2}"/>
          </ac:picMkLst>
        </pc:picChg>
      </pc:sldChg>
      <pc:sldChg chg="delSp modSp mod delAnim">
        <pc:chgData name="Kimberly Hall" userId="7323d439397bce8a" providerId="LiveId" clId="{A1FB57CF-17EA-4733-8913-178C8F410FCB}" dt="2025-07-19T20:52:11.515" v="1555" actId="1076"/>
        <pc:sldMkLst>
          <pc:docMk/>
          <pc:sldMk cId="3765528814" sldId="260"/>
        </pc:sldMkLst>
        <pc:spChg chg="mod">
          <ac:chgData name="Kimberly Hall" userId="7323d439397bce8a" providerId="LiveId" clId="{A1FB57CF-17EA-4733-8913-178C8F410FCB}" dt="2025-07-19T20:31:44.944" v="646" actId="20577"/>
          <ac:spMkLst>
            <pc:docMk/>
            <pc:sldMk cId="3765528814" sldId="260"/>
            <ac:spMk id="3" creationId="{00000000-0000-0000-0000-000000000000}"/>
          </ac:spMkLst>
        </pc:spChg>
        <pc:picChg chg="mod">
          <ac:chgData name="Kimberly Hall" userId="7323d439397bce8a" providerId="LiveId" clId="{A1FB57CF-17EA-4733-8913-178C8F410FCB}" dt="2025-07-19T20:52:11.515" v="1555" actId="1076"/>
          <ac:picMkLst>
            <pc:docMk/>
            <pc:sldMk cId="3765528814" sldId="260"/>
            <ac:picMk id="4" creationId="{1185F159-F904-DE59-6998-FF4F0485A8B7}"/>
          </ac:picMkLst>
        </pc:picChg>
        <pc:picChg chg="del">
          <ac:chgData name="Kimberly Hall" userId="7323d439397bce8a" providerId="LiveId" clId="{A1FB57CF-17EA-4733-8913-178C8F410FCB}" dt="2025-07-19T20:20:50.949" v="4" actId="478"/>
          <ac:picMkLst>
            <pc:docMk/>
            <pc:sldMk cId="3765528814" sldId="260"/>
            <ac:picMk id="5" creationId="{24590B4A-5D8A-F86E-EAF0-3B2F3E2F3B26}"/>
          </ac:picMkLst>
        </pc:picChg>
      </pc:sldChg>
      <pc:sldChg chg="delSp modSp mod delAnim">
        <pc:chgData name="Kimberly Hall" userId="7323d439397bce8a" providerId="LiveId" clId="{A1FB57CF-17EA-4733-8913-178C8F410FCB}" dt="2025-07-19T20:52:47.864" v="1557" actId="20577"/>
        <pc:sldMkLst>
          <pc:docMk/>
          <pc:sldMk cId="3334180890" sldId="261"/>
        </pc:sldMkLst>
        <pc:spChg chg="mod">
          <ac:chgData name="Kimberly Hall" userId="7323d439397bce8a" providerId="LiveId" clId="{A1FB57CF-17EA-4733-8913-178C8F410FCB}" dt="2025-07-19T20:52:47.864" v="1557" actId="20577"/>
          <ac:spMkLst>
            <pc:docMk/>
            <pc:sldMk cId="3334180890" sldId="261"/>
            <ac:spMk id="3" creationId="{00000000-0000-0000-0000-000000000000}"/>
          </ac:spMkLst>
        </pc:spChg>
        <pc:picChg chg="mod">
          <ac:chgData name="Kimberly Hall" userId="7323d439397bce8a" providerId="LiveId" clId="{A1FB57CF-17EA-4733-8913-178C8F410FCB}" dt="2025-07-19T20:52:46.295" v="1556" actId="1076"/>
          <ac:picMkLst>
            <pc:docMk/>
            <pc:sldMk cId="3334180890" sldId="261"/>
            <ac:picMk id="4" creationId="{95938960-7C71-CFFB-6CEB-AA2AF1D1523C}"/>
          </ac:picMkLst>
        </pc:picChg>
        <pc:picChg chg="del">
          <ac:chgData name="Kimberly Hall" userId="7323d439397bce8a" providerId="LiveId" clId="{A1FB57CF-17EA-4733-8913-178C8F410FCB}" dt="2025-07-19T20:20:55.158" v="5" actId="478"/>
          <ac:picMkLst>
            <pc:docMk/>
            <pc:sldMk cId="3334180890" sldId="261"/>
            <ac:picMk id="6" creationId="{C4E6941A-A4CD-B198-7AC6-F34089F925B9}"/>
          </ac:picMkLst>
        </pc:picChg>
      </pc:sldChg>
      <pc:sldChg chg="delSp modSp mod delAnim modNotesTx">
        <pc:chgData name="Kimberly Hall" userId="7323d439397bce8a" providerId="LiveId" clId="{A1FB57CF-17EA-4733-8913-178C8F410FCB}" dt="2025-07-19T20:53:21.597" v="1558" actId="1076"/>
        <pc:sldMkLst>
          <pc:docMk/>
          <pc:sldMk cId="1856752837" sldId="262"/>
        </pc:sldMkLst>
        <pc:spChg chg="mod">
          <ac:chgData name="Kimberly Hall" userId="7323d439397bce8a" providerId="LiveId" clId="{A1FB57CF-17EA-4733-8913-178C8F410FCB}" dt="2025-07-19T20:34:38.560" v="830" actId="20577"/>
          <ac:spMkLst>
            <pc:docMk/>
            <pc:sldMk cId="1856752837" sldId="262"/>
            <ac:spMk id="3" creationId="{00000000-0000-0000-0000-000000000000}"/>
          </ac:spMkLst>
        </pc:spChg>
        <pc:picChg chg="mod">
          <ac:chgData name="Kimberly Hall" userId="7323d439397bce8a" providerId="LiveId" clId="{A1FB57CF-17EA-4733-8913-178C8F410FCB}" dt="2025-07-19T20:53:21.597" v="1558" actId="1076"/>
          <ac:picMkLst>
            <pc:docMk/>
            <pc:sldMk cId="1856752837" sldId="262"/>
            <ac:picMk id="4" creationId="{18AFED59-CD50-7284-DB19-F022216CCD6F}"/>
          </ac:picMkLst>
        </pc:picChg>
        <pc:picChg chg="del mod">
          <ac:chgData name="Kimberly Hall" userId="7323d439397bce8a" providerId="LiveId" clId="{A1FB57CF-17EA-4733-8913-178C8F410FCB}" dt="2025-07-19T20:20:59.626" v="7" actId="478"/>
          <ac:picMkLst>
            <pc:docMk/>
            <pc:sldMk cId="1856752837" sldId="262"/>
            <ac:picMk id="5" creationId="{5C5DAE64-1988-D88E-6794-DE9524F78D13}"/>
          </ac:picMkLst>
        </pc:picChg>
      </pc:sldChg>
      <pc:sldChg chg="addSp delSp modSp mod ord">
        <pc:chgData name="Kimberly Hall" userId="7323d439397bce8a" providerId="LiveId" clId="{A1FB57CF-17EA-4733-8913-178C8F410FCB}" dt="2025-07-19T20:54:35.735" v="1560" actId="1076"/>
        <pc:sldMkLst>
          <pc:docMk/>
          <pc:sldMk cId="2995454297" sldId="264"/>
        </pc:sldMkLst>
        <pc:spChg chg="mod">
          <ac:chgData name="Kimberly Hall" userId="7323d439397bce8a" providerId="LiveId" clId="{A1FB57CF-17EA-4733-8913-178C8F410FCB}" dt="2025-07-19T20:36:55.137" v="894" actId="1076"/>
          <ac:spMkLst>
            <pc:docMk/>
            <pc:sldMk cId="2995454297" sldId="264"/>
            <ac:spMk id="2" creationId="{00000000-0000-0000-0000-000000000000}"/>
          </ac:spMkLst>
        </pc:spChg>
        <pc:spChg chg="mod">
          <ac:chgData name="Kimberly Hall" userId="7323d439397bce8a" providerId="LiveId" clId="{A1FB57CF-17EA-4733-8913-178C8F410FCB}" dt="2025-07-19T20:37:28.379" v="957" actId="1076"/>
          <ac:spMkLst>
            <pc:docMk/>
            <pc:sldMk cId="2995454297" sldId="264"/>
            <ac:spMk id="3" creationId="{00000000-0000-0000-0000-000000000000}"/>
          </ac:spMkLst>
        </pc:spChg>
        <pc:picChg chg="del">
          <ac:chgData name="Kimberly Hall" userId="7323d439397bce8a" providerId="LiveId" clId="{A1FB57CF-17EA-4733-8913-178C8F410FCB}" dt="2025-07-19T20:36:47.331" v="890" actId="478"/>
          <ac:picMkLst>
            <pc:docMk/>
            <pc:sldMk cId="2995454297" sldId="264"/>
            <ac:picMk id="4" creationId="{AEDEC31D-9933-2980-5082-2E42C8291BC0}"/>
          </ac:picMkLst>
        </pc:picChg>
        <pc:picChg chg="add mod">
          <ac:chgData name="Kimberly Hall" userId="7323d439397bce8a" providerId="LiveId" clId="{A1FB57CF-17EA-4733-8913-178C8F410FCB}" dt="2025-07-19T20:37:31.866" v="958" actId="1076"/>
          <ac:picMkLst>
            <pc:docMk/>
            <pc:sldMk cId="2995454297" sldId="264"/>
            <ac:picMk id="5" creationId="{EC476EBD-FAEA-A0F5-913D-BC4C5DC32ADD}"/>
          </ac:picMkLst>
        </pc:picChg>
        <pc:picChg chg="mod">
          <ac:chgData name="Kimberly Hall" userId="7323d439397bce8a" providerId="LiveId" clId="{A1FB57CF-17EA-4733-8913-178C8F410FCB}" dt="2025-07-19T20:54:35.735" v="1560" actId="1076"/>
          <ac:picMkLst>
            <pc:docMk/>
            <pc:sldMk cId="2995454297" sldId="264"/>
            <ac:picMk id="6" creationId="{6591919F-32A7-2C33-C4B7-82E4C03509E4}"/>
          </ac:picMkLst>
        </pc:picChg>
      </pc:sldChg>
      <pc:sldChg chg="delSp modSp mod delAnim">
        <pc:chgData name="Kimberly Hall" userId="7323d439397bce8a" providerId="LiveId" clId="{A1FB57CF-17EA-4733-8913-178C8F410FCB}" dt="2025-07-19T20:56:35.228" v="1749" actId="1076"/>
        <pc:sldMkLst>
          <pc:docMk/>
          <pc:sldMk cId="2842274132" sldId="266"/>
        </pc:sldMkLst>
        <pc:spChg chg="mod">
          <ac:chgData name="Kimberly Hall" userId="7323d439397bce8a" providerId="LiveId" clId="{A1FB57CF-17EA-4733-8913-178C8F410FCB}" dt="2025-07-19T20:40:58.001" v="1011" actId="20577"/>
          <ac:spMkLst>
            <pc:docMk/>
            <pc:sldMk cId="2842274132" sldId="266"/>
            <ac:spMk id="2" creationId="{00000000-0000-0000-0000-000000000000}"/>
          </ac:spMkLst>
        </pc:spChg>
        <pc:spChg chg="mod">
          <ac:chgData name="Kimberly Hall" userId="7323d439397bce8a" providerId="LiveId" clId="{A1FB57CF-17EA-4733-8913-178C8F410FCB}" dt="2025-07-19T20:55:34.780" v="1748" actId="20577"/>
          <ac:spMkLst>
            <pc:docMk/>
            <pc:sldMk cId="2842274132" sldId="266"/>
            <ac:spMk id="3" creationId="{00000000-0000-0000-0000-000000000000}"/>
          </ac:spMkLst>
        </pc:spChg>
        <pc:picChg chg="mod">
          <ac:chgData name="Kimberly Hall" userId="7323d439397bce8a" providerId="LiveId" clId="{A1FB57CF-17EA-4733-8913-178C8F410FCB}" dt="2025-07-19T20:56:35.228" v="1749" actId="1076"/>
          <ac:picMkLst>
            <pc:docMk/>
            <pc:sldMk cId="2842274132" sldId="266"/>
            <ac:picMk id="4" creationId="{7A551063-C1BB-AF8B-0E79-49AE32A94E9D}"/>
          </ac:picMkLst>
        </pc:picChg>
        <pc:picChg chg="del">
          <ac:chgData name="Kimberly Hall" userId="7323d439397bce8a" providerId="LiveId" clId="{A1FB57CF-17EA-4733-8913-178C8F410FCB}" dt="2025-07-19T20:21:15.999" v="11" actId="478"/>
          <ac:picMkLst>
            <pc:docMk/>
            <pc:sldMk cId="2842274132" sldId="266"/>
            <ac:picMk id="5" creationId="{4F5DFC14-F684-6F04-F595-029DF827291D}"/>
          </ac:picMkLst>
        </pc:picChg>
      </pc:sldChg>
      <pc:sldChg chg="modSp">
        <pc:chgData name="Kimberly Hall" userId="7323d439397bce8a" providerId="LiveId" clId="{A1FB57CF-17EA-4733-8913-178C8F410FCB}" dt="2025-07-19T20:47:54.584" v="1550"/>
        <pc:sldMkLst>
          <pc:docMk/>
          <pc:sldMk cId="2338695821" sldId="267"/>
        </pc:sldMkLst>
        <pc:spChg chg="mod">
          <ac:chgData name="Kimberly Hall" userId="7323d439397bce8a" providerId="LiveId" clId="{A1FB57CF-17EA-4733-8913-178C8F410FCB}" dt="2025-07-19T20:47:54.584" v="1550"/>
          <ac:spMkLst>
            <pc:docMk/>
            <pc:sldMk cId="2338695821" sldId="267"/>
            <ac:spMk id="3" creationId="{00000000-0000-0000-0000-000000000000}"/>
          </ac:spMkLst>
        </pc:spChg>
      </pc:sldChg>
      <pc:sldChg chg="addSp delSp modSp mod delAnim">
        <pc:chgData name="Kimberly Hall" userId="7323d439397bce8a" providerId="LiveId" clId="{A1FB57CF-17EA-4733-8913-178C8F410FCB}" dt="2025-07-19T20:54:07.483" v="1559" actId="1076"/>
        <pc:sldMkLst>
          <pc:docMk/>
          <pc:sldMk cId="310039003" sldId="268"/>
        </pc:sldMkLst>
        <pc:spChg chg="mod">
          <ac:chgData name="Kimberly Hall" userId="7323d439397bce8a" providerId="LiveId" clId="{A1FB57CF-17EA-4733-8913-178C8F410FCB}" dt="2025-07-19T20:35:43.410" v="877" actId="14100"/>
          <ac:spMkLst>
            <pc:docMk/>
            <pc:sldMk cId="310039003" sldId="268"/>
            <ac:spMk id="2" creationId="{4D47F07E-E993-8AD3-02DB-4CB120896CBA}"/>
          </ac:spMkLst>
        </pc:spChg>
        <pc:spChg chg="mod">
          <ac:chgData name="Kimberly Hall" userId="7323d439397bce8a" providerId="LiveId" clId="{A1FB57CF-17EA-4733-8913-178C8F410FCB}" dt="2025-07-19T20:35:22.962" v="841" actId="20577"/>
          <ac:spMkLst>
            <pc:docMk/>
            <pc:sldMk cId="310039003" sldId="268"/>
            <ac:spMk id="3" creationId="{F47FCB9F-7151-4858-1D86-49BA62831C24}"/>
          </ac:spMkLst>
        </pc:spChg>
        <pc:picChg chg="del">
          <ac:chgData name="Kimberly Hall" userId="7323d439397bce8a" providerId="LiveId" clId="{A1FB57CF-17EA-4733-8913-178C8F410FCB}" dt="2025-07-19T20:34:44.426" v="831" actId="478"/>
          <ac:picMkLst>
            <pc:docMk/>
            <pc:sldMk cId="310039003" sldId="268"/>
            <ac:picMk id="4" creationId="{9F0EB929-DB7C-17AF-B904-F17CB2C49472}"/>
          </ac:picMkLst>
        </pc:picChg>
        <pc:picChg chg="del">
          <ac:chgData name="Kimberly Hall" userId="7323d439397bce8a" providerId="LiveId" clId="{A1FB57CF-17EA-4733-8913-178C8F410FCB}" dt="2025-07-19T20:34:45.751" v="832" actId="478"/>
          <ac:picMkLst>
            <pc:docMk/>
            <pc:sldMk cId="310039003" sldId="268"/>
            <ac:picMk id="5" creationId="{8CFDDB76-822E-2EA1-F3B8-9C7B6F993059}"/>
          </ac:picMkLst>
        </pc:picChg>
        <pc:picChg chg="del">
          <ac:chgData name="Kimberly Hall" userId="7323d439397bce8a" providerId="LiveId" clId="{A1FB57CF-17EA-4733-8913-178C8F410FCB}" dt="2025-07-19T20:34:47.284" v="833" actId="478"/>
          <ac:picMkLst>
            <pc:docMk/>
            <pc:sldMk cId="310039003" sldId="268"/>
            <ac:picMk id="6" creationId="{1CDE5262-2447-5C14-1049-E578B3039FC7}"/>
          </ac:picMkLst>
        </pc:picChg>
        <pc:picChg chg="add mod">
          <ac:chgData name="Kimberly Hall" userId="7323d439397bce8a" providerId="LiveId" clId="{A1FB57CF-17EA-4733-8913-178C8F410FCB}" dt="2025-07-19T20:36:02.052" v="879" actId="1076"/>
          <ac:picMkLst>
            <pc:docMk/>
            <pc:sldMk cId="310039003" sldId="268"/>
            <ac:picMk id="7" creationId="{2CF36E51-8E45-C9D1-BA5B-108180089480}"/>
          </ac:picMkLst>
        </pc:picChg>
        <pc:picChg chg="add mod">
          <ac:chgData name="Kimberly Hall" userId="7323d439397bce8a" providerId="LiveId" clId="{A1FB57CF-17EA-4733-8913-178C8F410FCB}" dt="2025-07-19T20:36:16.885" v="883" actId="1076"/>
          <ac:picMkLst>
            <pc:docMk/>
            <pc:sldMk cId="310039003" sldId="268"/>
            <ac:picMk id="8" creationId="{9BE49F8F-CAEA-BE7E-6BF5-DD8719F03007}"/>
          </ac:picMkLst>
        </pc:picChg>
        <pc:picChg chg="mod">
          <ac:chgData name="Kimberly Hall" userId="7323d439397bce8a" providerId="LiveId" clId="{A1FB57CF-17EA-4733-8913-178C8F410FCB}" dt="2025-07-19T20:54:07.483" v="1559" actId="1076"/>
          <ac:picMkLst>
            <pc:docMk/>
            <pc:sldMk cId="310039003" sldId="268"/>
            <ac:picMk id="9" creationId="{D6A58531-B298-B52F-1A98-2516F29311A4}"/>
          </ac:picMkLst>
        </pc:picChg>
      </pc:sldChg>
      <pc:sldChg chg="delSp del mod delAnim">
        <pc:chgData name="Kimberly Hall" userId="7323d439397bce8a" providerId="LiveId" clId="{A1FB57CF-17EA-4733-8913-178C8F410FCB}" dt="2025-07-19T20:40:45.233" v="1007" actId="47"/>
        <pc:sldMkLst>
          <pc:docMk/>
          <pc:sldMk cId="569079281" sldId="269"/>
        </pc:sldMkLst>
        <pc:picChg chg="del">
          <ac:chgData name="Kimberly Hall" userId="7323d439397bce8a" providerId="LiveId" clId="{A1FB57CF-17EA-4733-8913-178C8F410FCB}" dt="2025-07-19T20:21:26.338" v="13" actId="478"/>
          <ac:picMkLst>
            <pc:docMk/>
            <pc:sldMk cId="569079281" sldId="269"/>
            <ac:picMk id="4" creationId="{43124EDF-D840-DC36-9B56-0DBC83053744}"/>
          </ac:picMkLst>
        </pc:picChg>
      </pc:sldChg>
      <pc:sldChg chg="delSp del mod delAnim">
        <pc:chgData name="Kimberly Hall" userId="7323d439397bce8a" providerId="LiveId" clId="{A1FB57CF-17EA-4733-8913-178C8F410FCB}" dt="2025-07-19T20:40:46.008" v="1008" actId="47"/>
        <pc:sldMkLst>
          <pc:docMk/>
          <pc:sldMk cId="1203145777" sldId="270"/>
        </pc:sldMkLst>
        <pc:picChg chg="del">
          <ac:chgData name="Kimberly Hall" userId="7323d439397bce8a" providerId="LiveId" clId="{A1FB57CF-17EA-4733-8913-178C8F410FCB}" dt="2025-07-19T20:21:18.637" v="12" actId="478"/>
          <ac:picMkLst>
            <pc:docMk/>
            <pc:sldMk cId="1203145777" sldId="270"/>
            <ac:picMk id="4" creationId="{A0A999EF-5AF7-15BD-4D61-F19B2E4C88C6}"/>
          </ac:picMkLst>
        </pc:picChg>
      </pc:sldChg>
      <pc:sldChg chg="delSp del mod delAnim">
        <pc:chgData name="Kimberly Hall" userId="7323d439397bce8a" providerId="LiveId" clId="{A1FB57CF-17EA-4733-8913-178C8F410FCB}" dt="2025-07-19T20:36:21.268" v="884" actId="47"/>
        <pc:sldMkLst>
          <pc:docMk/>
          <pc:sldMk cId="2329240902" sldId="271"/>
        </pc:sldMkLst>
        <pc:picChg chg="del">
          <ac:chgData name="Kimberly Hall" userId="7323d439397bce8a" providerId="LiveId" clId="{A1FB57CF-17EA-4733-8913-178C8F410FCB}" dt="2025-07-19T20:21:03.285" v="8" actId="478"/>
          <ac:picMkLst>
            <pc:docMk/>
            <pc:sldMk cId="2329240902" sldId="271"/>
            <ac:picMk id="6" creationId="{CF13DE79-0F7E-5D2B-D9BC-757208539078}"/>
          </ac:picMkLst>
        </pc:picChg>
      </pc:sldChg>
      <pc:sldChg chg="delSp modSp add del mod delAnim">
        <pc:chgData name="Kimberly Hall" userId="7323d439397bce8a" providerId="LiveId" clId="{A1FB57CF-17EA-4733-8913-178C8F410FCB}" dt="2025-07-19T20:36:26.701" v="887" actId="47"/>
        <pc:sldMkLst>
          <pc:docMk/>
          <pc:sldMk cId="3811894483" sldId="272"/>
        </pc:sldMkLst>
        <pc:picChg chg="del mod">
          <ac:chgData name="Kimberly Hall" userId="7323d439397bce8a" providerId="LiveId" clId="{A1FB57CF-17EA-4733-8913-178C8F410FCB}" dt="2025-07-19T20:21:08.115" v="10" actId="478"/>
          <ac:picMkLst>
            <pc:docMk/>
            <pc:sldMk cId="3811894483" sldId="272"/>
            <ac:picMk id="5" creationId="{B98EE17F-A88B-209E-9F40-54E2B275FB07}"/>
          </ac:picMkLst>
        </pc:picChg>
      </pc:sldChg>
      <pc:sldChg chg="modSp add mod modNotesTx">
        <pc:chgData name="Kimberly Hall" userId="7323d439397bce8a" providerId="LiveId" clId="{A1FB57CF-17EA-4733-8913-178C8F410FCB}" dt="2025-07-19T20:58:10.289" v="1750" actId="1076"/>
        <pc:sldMkLst>
          <pc:docMk/>
          <pc:sldMk cId="362852312" sldId="274"/>
        </pc:sldMkLst>
        <pc:spChg chg="mod">
          <ac:chgData name="Kimberly Hall" userId="7323d439397bce8a" providerId="LiveId" clId="{A1FB57CF-17EA-4733-8913-178C8F410FCB}" dt="2025-07-19T20:41:02.878" v="1012" actId="20577"/>
          <ac:spMkLst>
            <pc:docMk/>
            <pc:sldMk cId="362852312" sldId="274"/>
            <ac:spMk id="2" creationId="{6D0DEE99-49ED-80EA-AA95-E4FD29627C5B}"/>
          </ac:spMkLst>
        </pc:spChg>
        <pc:spChg chg="mod">
          <ac:chgData name="Kimberly Hall" userId="7323d439397bce8a" providerId="LiveId" clId="{A1FB57CF-17EA-4733-8913-178C8F410FCB}" dt="2025-07-19T20:44:43.410" v="1548" actId="20577"/>
          <ac:spMkLst>
            <pc:docMk/>
            <pc:sldMk cId="362852312" sldId="274"/>
            <ac:spMk id="3" creationId="{B6F434BF-997A-8B98-E021-EB637DA08064}"/>
          </ac:spMkLst>
        </pc:spChg>
        <pc:picChg chg="mod">
          <ac:chgData name="Kimberly Hall" userId="7323d439397bce8a" providerId="LiveId" clId="{A1FB57CF-17EA-4733-8913-178C8F410FCB}" dt="2025-07-19T20:58:10.289" v="1750" actId="1076"/>
          <ac:picMkLst>
            <pc:docMk/>
            <pc:sldMk cId="362852312" sldId="274"/>
            <ac:picMk id="4" creationId="{2156DAB5-DFF6-1C47-819C-0BBC619A118C}"/>
          </ac:picMkLst>
        </pc:picChg>
      </pc:sldChg>
    </pc:docChg>
  </pc:docChgLst>
</pc:chgInfo>
</file>

<file path=ppt/media/image1.png>
</file>

<file path=ppt/media/image2.png>
</file>

<file path=ppt/media/image3.png>
</file>

<file path=ppt/media/image4.png>
</file>

<file path=ppt/media/media1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A46AB8-0D1B-4DAC-BA2B-CF4095E152A3}" type="datetimeFigureOut">
              <a:rPr lang="en-US" smtClean="0"/>
              <a:t>7/19/2025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5067EB-FD14-42A5-8BA6-3EFBCB453341}" type="slidenum">
              <a:rPr lang="en-US" smtClean="0"/>
              <a:t>‹#›</a:t>
            </a:fld>
            <a:endParaRPr lang="en-US"/>
          </a:p>
        </p:txBody>
      </p:sp>
    </p:spTree>
    <p:extLst>
      <p:ext uri="{BB962C8B-B14F-4D97-AF65-F5344CB8AC3E}">
        <p14:creationId xmlns:p14="http://schemas.microsoft.com/office/powerpoint/2010/main" val="2817155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Introductions</a:t>
            </a:r>
          </a:p>
        </p:txBody>
      </p:sp>
      <p:sp>
        <p:nvSpPr>
          <p:cNvPr id="4" name="Slide Number Placeholder 3"/>
          <p:cNvSpPr>
            <a:spLocks noGrp="1"/>
          </p:cNvSpPr>
          <p:nvPr>
            <p:ph type="sldNum" sz="quarter" idx="10"/>
          </p:nvPr>
        </p:nvSpPr>
        <p:spPr/>
        <p:txBody>
          <a:bodyPr/>
          <a:lstStyle/>
          <a:p>
            <a:fld id="{C55067EB-FD14-42A5-8BA6-3EFBCB453341}" type="slidenum">
              <a:rPr lang="en-US" smtClean="0"/>
              <a:t>1</a:t>
            </a:fld>
            <a:endParaRPr lang="en-US"/>
          </a:p>
        </p:txBody>
      </p:sp>
    </p:spTree>
    <p:extLst>
      <p:ext uri="{BB962C8B-B14F-4D97-AF65-F5344CB8AC3E}">
        <p14:creationId xmlns:p14="http://schemas.microsoft.com/office/powerpoint/2010/main" val="7614545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After analyzing this data, it was discovered that social interests and factors are what most affect a person’s personality type.  Factors regarding a person’s character (empathy, stress handling, emotional stability, and creativity) had little impact on their personality type.  All the characteristics that would theoretically make a good employee, do not impact personality type.  Social traits, which assumedly have less impact on work ethic, are what decide personality type the most. </a:t>
            </a:r>
          </a:p>
          <a:p>
            <a:endParaRPr lang="en-US" dirty="0"/>
          </a:p>
        </p:txBody>
      </p:sp>
      <p:sp>
        <p:nvSpPr>
          <p:cNvPr id="4" name="Slide Number Placeholder 3"/>
          <p:cNvSpPr>
            <a:spLocks noGrp="1"/>
          </p:cNvSpPr>
          <p:nvPr>
            <p:ph type="sldNum" sz="quarter" idx="5"/>
          </p:nvPr>
        </p:nvSpPr>
        <p:spPr/>
        <p:txBody>
          <a:bodyPr/>
          <a:lstStyle/>
          <a:p>
            <a:fld id="{C55067EB-FD14-42A5-8BA6-3EFBCB453341}" type="slidenum">
              <a:rPr lang="en-US" smtClean="0"/>
              <a:t>10</a:t>
            </a:fld>
            <a:endParaRPr lang="en-US"/>
          </a:p>
        </p:txBody>
      </p:sp>
    </p:spTree>
    <p:extLst>
      <p:ext uri="{BB962C8B-B14F-4D97-AF65-F5344CB8AC3E}">
        <p14:creationId xmlns:p14="http://schemas.microsoft.com/office/powerpoint/2010/main" val="7685878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727AEC-1BC7-15E5-54E9-A651022E84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92A09B-450B-F7F3-E7CB-FDA1F82B1F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2EFF09-3B7E-E4B1-203B-D53BDBAFEE62}"/>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Recommendations would be to take this information and create your teams based on the personality result types.  It is recommended that this data not be shared with employees, simply label groups as something inconspicuous such as group A, group B and group C.  </a:t>
            </a:r>
          </a:p>
          <a:p>
            <a:r>
              <a:rPr lang="en-US" sz="1200" kern="1200" dirty="0">
                <a:solidFill>
                  <a:schemeClr val="tx1"/>
                </a:solidFill>
                <a:effectLst/>
                <a:latin typeface="+mn-lt"/>
                <a:ea typeface="+mn-ea"/>
                <a:cs typeface="+mn-cs"/>
              </a:rPr>
              <a:t>	To implement this plan, it is recommended to start with the employees you already have and categorize them into new teams.  As you hire new employees, during the on boarding process have them take the personality test so they can be sorted into their teams at the very beginning. </a:t>
            </a:r>
          </a:p>
          <a:p>
            <a:r>
              <a:rPr lang="en-US" sz="1200" kern="1200" dirty="0">
                <a:solidFill>
                  <a:schemeClr val="tx1"/>
                </a:solidFill>
                <a:effectLst/>
                <a:latin typeface="+mn-lt"/>
                <a:ea typeface="+mn-ea"/>
                <a:cs typeface="+mn-cs"/>
              </a:rPr>
              <a:t>	It is recommended to analyze performance after one year to see if sorting teams by personality type is successful in increasing communication and teamwork.  It is also suggested to have employees retake their personality test every year.  Many factors can affect human mood and behavior and retesting yearly can keep up with those changes. </a:t>
            </a:r>
          </a:p>
          <a:p>
            <a:endParaRPr lang="en-US" b="1" dirty="0"/>
          </a:p>
        </p:txBody>
      </p:sp>
      <p:sp>
        <p:nvSpPr>
          <p:cNvPr id="4" name="Slide Number Placeholder 3">
            <a:extLst>
              <a:ext uri="{FF2B5EF4-FFF2-40B4-BE49-F238E27FC236}">
                <a16:creationId xmlns:a16="http://schemas.microsoft.com/office/drawing/2014/main" id="{947D9E84-2305-3E77-2FDC-F518FDEFEC5E}"/>
              </a:ext>
            </a:extLst>
          </p:cNvPr>
          <p:cNvSpPr>
            <a:spLocks noGrp="1"/>
          </p:cNvSpPr>
          <p:nvPr>
            <p:ph type="sldNum" sz="quarter" idx="5"/>
          </p:nvPr>
        </p:nvSpPr>
        <p:spPr/>
        <p:txBody>
          <a:bodyPr/>
          <a:lstStyle/>
          <a:p>
            <a:fld id="{C55067EB-FD14-42A5-8BA6-3EFBCB453341}" type="slidenum">
              <a:rPr lang="en-US" smtClean="0"/>
              <a:t>11</a:t>
            </a:fld>
            <a:endParaRPr lang="en-US"/>
          </a:p>
        </p:txBody>
      </p:sp>
    </p:spTree>
    <p:extLst>
      <p:ext uri="{BB962C8B-B14F-4D97-AF65-F5344CB8AC3E}">
        <p14:creationId xmlns:p14="http://schemas.microsoft.com/office/powerpoint/2010/main" val="42853592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ABC corporation is trying to improve team building and efficiency amongst employees working on projects together.  </a:t>
            </a:r>
          </a:p>
          <a:p>
            <a:r>
              <a:rPr lang="en-US" dirty="0"/>
              <a:t>They believe that if employees with like personalities are paired together, they will have better computability and outcomes on the projects they are working on.</a:t>
            </a:r>
          </a:p>
          <a:p>
            <a:r>
              <a:rPr lang="en-US" dirty="0"/>
              <a:t>20,000 of their employees a personality test where they rate themselves on a scale from 1 (low- this does not apply to them) to 10 (high-this does apply to them) of how they perceive themselves in different categories. </a:t>
            </a:r>
          </a:p>
          <a:p>
            <a:r>
              <a:rPr lang="en-US" dirty="0"/>
              <a:t> There were over 30 categories to rate themselves in some of which include creativity, organization, and leadership.</a:t>
            </a:r>
          </a:p>
          <a:p>
            <a:endParaRPr lang="en-US" dirty="0"/>
          </a:p>
        </p:txBody>
      </p:sp>
      <p:sp>
        <p:nvSpPr>
          <p:cNvPr id="4" name="Slide Number Placeholder 3"/>
          <p:cNvSpPr>
            <a:spLocks noGrp="1"/>
          </p:cNvSpPr>
          <p:nvPr>
            <p:ph type="sldNum" sz="quarter" idx="10"/>
          </p:nvPr>
        </p:nvSpPr>
        <p:spPr/>
        <p:txBody>
          <a:bodyPr/>
          <a:lstStyle/>
          <a:p>
            <a:fld id="{C55067EB-FD14-42A5-8BA6-3EFBCB453341}" type="slidenum">
              <a:rPr lang="en-US" smtClean="0"/>
              <a:t>2</a:t>
            </a:fld>
            <a:endParaRPr lang="en-US"/>
          </a:p>
        </p:txBody>
      </p:sp>
    </p:spTree>
    <p:extLst>
      <p:ext uri="{BB962C8B-B14F-4D97-AF65-F5344CB8AC3E}">
        <p14:creationId xmlns:p14="http://schemas.microsoft.com/office/powerpoint/2010/main" val="2279631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C55067EB-FD14-42A5-8BA6-3EFBCB453341}" type="slidenum">
              <a:rPr lang="en-US" smtClean="0"/>
              <a:t>3</a:t>
            </a:fld>
            <a:endParaRPr lang="en-US"/>
          </a:p>
        </p:txBody>
      </p:sp>
    </p:spTree>
    <p:extLst>
      <p:ext uri="{BB962C8B-B14F-4D97-AF65-F5344CB8AC3E}">
        <p14:creationId xmlns:p14="http://schemas.microsoft.com/office/powerpoint/2010/main" val="147058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55067EB-FD14-42A5-8BA6-3EFBCB453341}" type="slidenum">
              <a:rPr lang="en-US" smtClean="0"/>
              <a:t>4</a:t>
            </a:fld>
            <a:endParaRPr lang="en-US"/>
          </a:p>
        </p:txBody>
      </p:sp>
    </p:spTree>
    <p:extLst>
      <p:ext uri="{BB962C8B-B14F-4D97-AF65-F5344CB8AC3E}">
        <p14:creationId xmlns:p14="http://schemas.microsoft.com/office/powerpoint/2010/main" val="1270769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data was fairly clean and required limited data preparation.  </a:t>
            </a:r>
            <a:r>
              <a:rPr lang="en-US" sz="1200" kern="1200" dirty="0" err="1">
                <a:solidFill>
                  <a:schemeClr val="tx1"/>
                </a:solidFill>
                <a:effectLst/>
                <a:latin typeface="+mn-lt"/>
                <a:ea typeface="+mn-ea"/>
                <a:cs typeface="+mn-cs"/>
              </a:rPr>
              <a:t>Personality_type</a:t>
            </a:r>
            <a:r>
              <a:rPr lang="en-US" sz="1200" kern="1200" dirty="0">
                <a:solidFill>
                  <a:schemeClr val="tx1"/>
                </a:solidFill>
                <a:effectLst/>
                <a:latin typeface="+mn-lt"/>
                <a:ea typeface="+mn-ea"/>
                <a:cs typeface="+mn-cs"/>
              </a:rPr>
              <a:t> was the only column that was not numeric, so a label encoder was used to change that.  The data was split into training and tests sets, and a standard scaler was applied so the logistic, k nearest neighbors and random forest models could be fitted. </a:t>
            </a:r>
          </a:p>
          <a:p>
            <a:endParaRPr lang="en-US" baseline="0" dirty="0"/>
          </a:p>
        </p:txBody>
      </p:sp>
      <p:sp>
        <p:nvSpPr>
          <p:cNvPr id="4" name="Slide Number Placeholder 3"/>
          <p:cNvSpPr>
            <a:spLocks noGrp="1"/>
          </p:cNvSpPr>
          <p:nvPr>
            <p:ph type="sldNum" sz="quarter" idx="10"/>
          </p:nvPr>
        </p:nvSpPr>
        <p:spPr/>
        <p:txBody>
          <a:bodyPr/>
          <a:lstStyle/>
          <a:p>
            <a:fld id="{C55067EB-FD14-42A5-8BA6-3EFBCB453341}" type="slidenum">
              <a:rPr lang="en-US" smtClean="0"/>
              <a:t>5</a:t>
            </a:fld>
            <a:endParaRPr lang="en-US"/>
          </a:p>
        </p:txBody>
      </p:sp>
    </p:spTree>
    <p:extLst>
      <p:ext uri="{BB962C8B-B14F-4D97-AF65-F5344CB8AC3E}">
        <p14:creationId xmlns:p14="http://schemas.microsoft.com/office/powerpoint/2010/main" val="28535152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55067EB-FD14-42A5-8BA6-3EFBCB453341}" type="slidenum">
              <a:rPr lang="en-US" smtClean="0"/>
              <a:t>6</a:t>
            </a:fld>
            <a:endParaRPr lang="en-US"/>
          </a:p>
        </p:txBody>
      </p:sp>
    </p:spTree>
    <p:extLst>
      <p:ext uri="{BB962C8B-B14F-4D97-AF65-F5344CB8AC3E}">
        <p14:creationId xmlns:p14="http://schemas.microsoft.com/office/powerpoint/2010/main" val="9430850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measure how well each model fit accuracy and F1 scores were used to evaluate performance which are common methods of evaluation for the models chosen.</a:t>
            </a:r>
            <a:endParaRPr lang="en-US" dirty="0"/>
          </a:p>
        </p:txBody>
      </p:sp>
      <p:sp>
        <p:nvSpPr>
          <p:cNvPr id="4" name="Slide Number Placeholder 3"/>
          <p:cNvSpPr>
            <a:spLocks noGrp="1"/>
          </p:cNvSpPr>
          <p:nvPr>
            <p:ph type="sldNum" sz="quarter" idx="10"/>
          </p:nvPr>
        </p:nvSpPr>
        <p:spPr/>
        <p:txBody>
          <a:bodyPr/>
          <a:lstStyle/>
          <a:p>
            <a:fld id="{C55067EB-FD14-42A5-8BA6-3EFBCB453341}" type="slidenum">
              <a:rPr lang="en-US" smtClean="0"/>
              <a:t>7</a:t>
            </a:fld>
            <a:endParaRPr lang="en-US"/>
          </a:p>
        </p:txBody>
      </p:sp>
    </p:spTree>
    <p:extLst>
      <p:ext uri="{BB962C8B-B14F-4D97-AF65-F5344CB8AC3E}">
        <p14:creationId xmlns:p14="http://schemas.microsoft.com/office/powerpoint/2010/main" val="230727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correlation heat map and boxplot visuals (Image 1 and 2) highlighted which traits were most often associated with each personality type.  These images bring to attention that creativity, stress handling and emotional stability are not strongly correlated with one particular personality type. </a:t>
            </a:r>
            <a:endParaRPr lang="en-US" dirty="0"/>
          </a:p>
        </p:txBody>
      </p:sp>
      <p:sp>
        <p:nvSpPr>
          <p:cNvPr id="4" name="Slide Number Placeholder 3"/>
          <p:cNvSpPr>
            <a:spLocks noGrp="1"/>
          </p:cNvSpPr>
          <p:nvPr>
            <p:ph type="sldNum" sz="quarter" idx="5"/>
          </p:nvPr>
        </p:nvSpPr>
        <p:spPr/>
        <p:txBody>
          <a:bodyPr/>
          <a:lstStyle/>
          <a:p>
            <a:fld id="{C55067EB-FD14-42A5-8BA6-3EFBCB453341}" type="slidenum">
              <a:rPr lang="en-US" smtClean="0"/>
              <a:t>8</a:t>
            </a:fld>
            <a:endParaRPr lang="en-US"/>
          </a:p>
        </p:txBody>
      </p:sp>
    </p:spTree>
    <p:extLst>
      <p:ext uri="{BB962C8B-B14F-4D97-AF65-F5344CB8AC3E}">
        <p14:creationId xmlns:p14="http://schemas.microsoft.com/office/powerpoint/2010/main" val="496591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top features in predicting personality type were party liking, public speaking comfort and excitement seeking </a:t>
            </a:r>
            <a:endParaRPr lang="en-US" dirty="0"/>
          </a:p>
        </p:txBody>
      </p:sp>
      <p:sp>
        <p:nvSpPr>
          <p:cNvPr id="4" name="Slide Number Placeholder 3"/>
          <p:cNvSpPr>
            <a:spLocks noGrp="1"/>
          </p:cNvSpPr>
          <p:nvPr>
            <p:ph type="sldNum" sz="quarter" idx="10"/>
          </p:nvPr>
        </p:nvSpPr>
        <p:spPr/>
        <p:txBody>
          <a:bodyPr/>
          <a:lstStyle/>
          <a:p>
            <a:fld id="{C55067EB-FD14-42A5-8BA6-3EFBCB453341}" type="slidenum">
              <a:rPr lang="en-US" smtClean="0"/>
              <a:t>9</a:t>
            </a:fld>
            <a:endParaRPr lang="en-US"/>
          </a:p>
        </p:txBody>
      </p:sp>
    </p:spTree>
    <p:extLst>
      <p:ext uri="{BB962C8B-B14F-4D97-AF65-F5344CB8AC3E}">
        <p14:creationId xmlns:p14="http://schemas.microsoft.com/office/powerpoint/2010/main" val="804296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83284890-85D2-4D7B-8EF5-15A9C1DB8F42}" type="datetimeFigureOut">
              <a:rPr lang="en-US" smtClean="0"/>
              <a:t>7/19/2025</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smtClean="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485439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7/19/2025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57083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7/19/2025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12320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7/19/2025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1461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6F822A4-8DA6-4447-9B1F-C5DB58435268}" type="datetimeFigureOut">
              <a:rPr lang="en-US" smtClean="0"/>
              <a:t>7/19/2025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39587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7/19/2025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946098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664C608-40B1-4030-A28D-5B74BC98ADCE}" type="datetimeFigureOut">
              <a:rPr lang="en-US" smtClean="0"/>
              <a:t>7/19/2025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4698362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7/19/2025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065016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7/19/2025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20911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smtClean="0"/>
              <a:t>7/19/2025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117565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7/19/2025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86163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8664C608-40B1-4030-A28D-5B74BC98ADCE}" type="datetimeFigureOut">
              <a:rPr lang="en-US" smtClean="0"/>
              <a:t>7/19/2025</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73638278"/>
      </p:ext>
    </p:extLst>
  </p:cSld>
  <p:clrMap bg1="lt1" tx1="dk1" bg2="lt2" tx2="dk2" accent1="accent1" accent2="accent2" accent3="accent3" accent4="accent4" accent5="accent5" accent6="accent6" hlink="hlink" folHlink="folHlink"/>
  <p:sldLayoutIdLst>
    <p:sldLayoutId id="2147483923" r:id="rId1"/>
    <p:sldLayoutId id="2147483924" r:id="rId2"/>
    <p:sldLayoutId id="2147483925" r:id="rId3"/>
    <p:sldLayoutId id="2147483926" r:id="rId4"/>
    <p:sldLayoutId id="2147483927" r:id="rId5"/>
    <p:sldLayoutId id="2147483928" r:id="rId6"/>
    <p:sldLayoutId id="2147483929" r:id="rId7"/>
    <p:sldLayoutId id="2147483930" r:id="rId8"/>
    <p:sldLayoutId id="2147483931" r:id="rId9"/>
    <p:sldLayoutId id="2147483932" r:id="rId10"/>
    <p:sldLayoutId id="2147483933"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hyperlink" Target="https://www.kaggle.com/datasets/miadul/introvert-extrovert-and-ambivert-classification/data"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11162" y="630518"/>
            <a:ext cx="11061290" cy="3503946"/>
          </a:xfrm>
        </p:spPr>
        <p:txBody>
          <a:bodyPr>
            <a:normAutofit fontScale="90000"/>
          </a:bodyPr>
          <a:lstStyle/>
          <a:p>
            <a:r>
              <a:rPr lang="en-US" b="1" dirty="0"/>
              <a:t>Teammate Compatibility</a:t>
            </a:r>
            <a:r>
              <a:rPr lang="en-US" dirty="0"/>
              <a:t>: Improving Group Performance Amongst Employees</a:t>
            </a:r>
          </a:p>
        </p:txBody>
      </p:sp>
      <p:sp>
        <p:nvSpPr>
          <p:cNvPr id="3" name="Subtitle 2"/>
          <p:cNvSpPr>
            <a:spLocks noGrp="1"/>
          </p:cNvSpPr>
          <p:nvPr>
            <p:ph type="subTitle" idx="1"/>
          </p:nvPr>
        </p:nvSpPr>
        <p:spPr>
          <a:xfrm>
            <a:off x="1432217" y="4704271"/>
            <a:ext cx="8915399" cy="1523211"/>
          </a:xfrm>
        </p:spPr>
        <p:txBody>
          <a:bodyPr>
            <a:normAutofit/>
          </a:bodyPr>
          <a:lstStyle/>
          <a:p>
            <a:r>
              <a:rPr lang="en-US" dirty="0"/>
              <a:t>Kimberly Hall-Martin</a:t>
            </a:r>
          </a:p>
          <a:p>
            <a:r>
              <a:rPr lang="en-US" dirty="0"/>
              <a:t>Bellevue University</a:t>
            </a:r>
          </a:p>
          <a:p>
            <a:r>
              <a:rPr lang="en-US" dirty="0"/>
              <a:t>DSC 680</a:t>
            </a:r>
          </a:p>
          <a:p>
            <a:endParaRPr lang="en-US" dirty="0"/>
          </a:p>
        </p:txBody>
      </p:sp>
      <p:pic>
        <p:nvPicPr>
          <p:cNvPr id="4" name="Recorded Sound">
            <a:hlinkClick r:id="" action="ppaction://media"/>
            <a:extLst>
              <a:ext uri="{FF2B5EF4-FFF2-40B4-BE49-F238E27FC236}">
                <a16:creationId xmlns:a16="http://schemas.microsoft.com/office/drawing/2014/main" id="{76F14669-73C7-035E-1E65-656AFBB1C6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08287" y="4399471"/>
            <a:ext cx="609600" cy="609600"/>
          </a:xfrm>
          <a:prstGeom prst="rect">
            <a:avLst/>
          </a:prstGeom>
        </p:spPr>
      </p:pic>
    </p:spTree>
    <p:extLst>
      <p:ext uri="{BB962C8B-B14F-4D97-AF65-F5344CB8AC3E}">
        <p14:creationId xmlns:p14="http://schemas.microsoft.com/office/powerpoint/2010/main" val="997574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0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lstStyle/>
          <a:p>
            <a:r>
              <a:rPr lang="en-US" dirty="0"/>
              <a:t>Social interests and factors </a:t>
            </a:r>
            <a:r>
              <a:rPr lang="en-US" b="1" dirty="0"/>
              <a:t>most</a:t>
            </a:r>
            <a:r>
              <a:rPr lang="en-US" dirty="0"/>
              <a:t> affect a personality type.</a:t>
            </a:r>
          </a:p>
          <a:p>
            <a:pPr lvl="1"/>
            <a:r>
              <a:rPr lang="en-US" dirty="0"/>
              <a:t>Those who have high rating for social features, tend to be more extroverted.</a:t>
            </a:r>
          </a:p>
          <a:p>
            <a:pPr lvl="1"/>
            <a:r>
              <a:rPr lang="en-US" dirty="0"/>
              <a:t>Those who scored low for social features, tend to be more introverted.</a:t>
            </a:r>
          </a:p>
          <a:p>
            <a:r>
              <a:rPr lang="en-US" dirty="0"/>
              <a:t> Factors regarding a person’s character (empathy, stress handling, emotional stability, and creativity)</a:t>
            </a:r>
            <a:r>
              <a:rPr lang="en-US" b="1" dirty="0"/>
              <a:t> least </a:t>
            </a:r>
            <a:r>
              <a:rPr lang="en-US" dirty="0"/>
              <a:t>affect personality type.  </a:t>
            </a:r>
          </a:p>
          <a:p>
            <a:pPr lvl="1"/>
            <a:endParaRPr lang="en-US" dirty="0"/>
          </a:p>
        </p:txBody>
      </p:sp>
      <p:pic>
        <p:nvPicPr>
          <p:cNvPr id="4" name="Recorded Sound">
            <a:hlinkClick r:id="" action="ppaction://media"/>
            <a:extLst>
              <a:ext uri="{FF2B5EF4-FFF2-40B4-BE49-F238E27FC236}">
                <a16:creationId xmlns:a16="http://schemas.microsoft.com/office/drawing/2014/main" id="{7A551063-C1BB-AF8B-0E79-49AE32A94E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552432" y="4095416"/>
            <a:ext cx="609600" cy="609600"/>
          </a:xfrm>
          <a:prstGeom prst="rect">
            <a:avLst/>
          </a:prstGeom>
        </p:spPr>
      </p:pic>
    </p:spTree>
    <p:extLst>
      <p:ext uri="{BB962C8B-B14F-4D97-AF65-F5344CB8AC3E}">
        <p14:creationId xmlns:p14="http://schemas.microsoft.com/office/powerpoint/2010/main" val="2842274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8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A5F6FA-5E0E-3C3C-FD7A-1918D6A625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0DEE99-49ED-80EA-AA95-E4FD29627C5B}"/>
              </a:ext>
            </a:extLst>
          </p:cNvPr>
          <p:cNvSpPr>
            <a:spLocks noGrp="1"/>
          </p:cNvSpPr>
          <p:nvPr>
            <p:ph type="title"/>
          </p:nvPr>
        </p:nvSpPr>
        <p:spPr/>
        <p:txBody>
          <a:bodyPr/>
          <a:lstStyle/>
          <a:p>
            <a:r>
              <a:rPr lang="en-US" dirty="0"/>
              <a:t>Recommendations </a:t>
            </a:r>
          </a:p>
        </p:txBody>
      </p:sp>
      <p:sp>
        <p:nvSpPr>
          <p:cNvPr id="3" name="Content Placeholder 2">
            <a:extLst>
              <a:ext uri="{FF2B5EF4-FFF2-40B4-BE49-F238E27FC236}">
                <a16:creationId xmlns:a16="http://schemas.microsoft.com/office/drawing/2014/main" id="{B6F434BF-997A-8B98-E021-EB637DA08064}"/>
              </a:ext>
            </a:extLst>
          </p:cNvPr>
          <p:cNvSpPr>
            <a:spLocks noGrp="1"/>
          </p:cNvSpPr>
          <p:nvPr>
            <p:ph idx="1"/>
          </p:nvPr>
        </p:nvSpPr>
        <p:spPr/>
        <p:txBody>
          <a:bodyPr/>
          <a:lstStyle/>
          <a:p>
            <a:r>
              <a:rPr lang="en-US" dirty="0"/>
              <a:t>Create teams based on personality type results.</a:t>
            </a:r>
          </a:p>
          <a:p>
            <a:r>
              <a:rPr lang="en-US" dirty="0"/>
              <a:t>Do not share specific data with employees, label groups as A, B, and C</a:t>
            </a:r>
          </a:p>
          <a:p>
            <a:r>
              <a:rPr lang="en-US" dirty="0"/>
              <a:t>Create groups using current employees</a:t>
            </a:r>
          </a:p>
          <a:p>
            <a:pPr lvl="1"/>
            <a:r>
              <a:rPr lang="en-US" dirty="0"/>
              <a:t>Have new employees take personality test and then sort into teams</a:t>
            </a:r>
          </a:p>
          <a:p>
            <a:pPr lvl="1"/>
            <a:r>
              <a:rPr lang="en-US" dirty="0"/>
              <a:t>Do NOT use during the hiring process, only after an employee has been hired</a:t>
            </a:r>
          </a:p>
          <a:p>
            <a:r>
              <a:rPr lang="en-US" dirty="0"/>
              <a:t>Analyze performance after one year</a:t>
            </a:r>
          </a:p>
          <a:p>
            <a:pPr lvl="1"/>
            <a:r>
              <a:rPr lang="en-US" dirty="0"/>
              <a:t>Increase in communication and teamwork?</a:t>
            </a:r>
          </a:p>
          <a:p>
            <a:r>
              <a:rPr lang="en-US" dirty="0"/>
              <a:t>Employees retake personality test each year</a:t>
            </a:r>
          </a:p>
          <a:p>
            <a:pPr lvl="1"/>
            <a:r>
              <a:rPr lang="en-US" dirty="0"/>
              <a:t>Change groups if necessary</a:t>
            </a:r>
          </a:p>
          <a:p>
            <a:endParaRPr lang="en-US" dirty="0"/>
          </a:p>
          <a:p>
            <a:pPr lvl="1"/>
            <a:endParaRPr lang="en-US" dirty="0"/>
          </a:p>
          <a:p>
            <a:endParaRPr lang="en-US" dirty="0"/>
          </a:p>
          <a:p>
            <a:pPr lvl="1"/>
            <a:endParaRPr lang="en-US" dirty="0"/>
          </a:p>
        </p:txBody>
      </p:sp>
      <p:pic>
        <p:nvPicPr>
          <p:cNvPr id="4" name="Recorded Sound">
            <a:hlinkClick r:id="" action="ppaction://media"/>
            <a:extLst>
              <a:ext uri="{FF2B5EF4-FFF2-40B4-BE49-F238E27FC236}">
                <a16:creationId xmlns:a16="http://schemas.microsoft.com/office/drawing/2014/main" id="{2156DAB5-DFF6-1C47-819C-0BBC619A11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552432" y="4495800"/>
            <a:ext cx="609600" cy="609600"/>
          </a:xfrm>
          <a:prstGeom prst="rect">
            <a:avLst/>
          </a:prstGeom>
        </p:spPr>
      </p:pic>
    </p:spTree>
    <p:extLst>
      <p:ext uri="{BB962C8B-B14F-4D97-AF65-F5344CB8AC3E}">
        <p14:creationId xmlns:p14="http://schemas.microsoft.com/office/powerpoint/2010/main" val="362852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6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42AC5-F773-028E-9C59-E3154412ED82}"/>
              </a:ext>
            </a:extLst>
          </p:cNvPr>
          <p:cNvSpPr>
            <a:spLocks noGrp="1"/>
          </p:cNvSpPr>
          <p:nvPr>
            <p:ph type="title"/>
          </p:nvPr>
        </p:nvSpPr>
        <p:spPr/>
        <p:txBody>
          <a:bodyPr/>
          <a:lstStyle/>
          <a:p>
            <a:r>
              <a:rPr lang="en-US" dirty="0"/>
              <a:t>Q&amp;A</a:t>
            </a:r>
          </a:p>
        </p:txBody>
      </p:sp>
      <p:pic>
        <p:nvPicPr>
          <p:cNvPr id="4" name="Recorded Sound">
            <a:hlinkClick r:id="" action="ppaction://media"/>
            <a:extLst>
              <a:ext uri="{FF2B5EF4-FFF2-40B4-BE49-F238E27FC236}">
                <a16:creationId xmlns:a16="http://schemas.microsoft.com/office/drawing/2014/main" id="{0E2E4AE0-A879-52C2-B17E-60862F80400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858512" y="3623468"/>
            <a:ext cx="609600" cy="609600"/>
          </a:xfrm>
          <a:prstGeom prst="rect">
            <a:avLst/>
          </a:prstGeom>
        </p:spPr>
      </p:pic>
    </p:spTree>
    <p:extLst>
      <p:ext uri="{BB962C8B-B14F-4D97-AF65-F5344CB8AC3E}">
        <p14:creationId xmlns:p14="http://schemas.microsoft.com/office/powerpoint/2010/main" val="1956777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lstStyle/>
          <a:p>
            <a:r>
              <a:rPr lang="en-US" dirty="0" err="1"/>
              <a:t>GeeksforGeeks</a:t>
            </a:r>
            <a:r>
              <a:rPr lang="en-US" dirty="0"/>
              <a:t>. (2025, January 20). </a:t>
            </a:r>
            <a:r>
              <a:rPr lang="en-US" i="1" dirty="0"/>
              <a:t>Getting started with Classification</a:t>
            </a:r>
            <a:r>
              <a:rPr lang="en-US" dirty="0"/>
              <a:t>. https://www.geeksforgeeks.org/machine-learning/getting-started-with-classification/</a:t>
            </a:r>
          </a:p>
          <a:p>
            <a:pPr lvl="0"/>
            <a:r>
              <a:rPr lang="en-US" dirty="0"/>
              <a:t>The personality data set was obtained from Kaggle</a:t>
            </a:r>
          </a:p>
          <a:p>
            <a:pPr lvl="1"/>
            <a:r>
              <a:rPr lang="en-US" u="sng" dirty="0">
                <a:hlinkClick r:id="rId2"/>
              </a:rPr>
              <a:t>https://www.kaggle.com/datasets/miadul/introvert-extrovert-and-ambivert-classification/data</a:t>
            </a:r>
            <a:endParaRPr lang="en-US" dirty="0"/>
          </a:p>
          <a:p>
            <a:pPr lvl="0"/>
            <a:r>
              <a:rPr lang="en-US" dirty="0"/>
              <a:t>GitHub Link for Code</a:t>
            </a:r>
          </a:p>
          <a:p>
            <a:pPr lvl="1"/>
            <a:r>
              <a:rPr lang="en-US" dirty="0"/>
              <a:t>https://github.com/kimhall1/Personality-Type-Prediction-Project-2.git</a:t>
            </a:r>
          </a:p>
          <a:p>
            <a:endParaRPr lang="en-US" dirty="0"/>
          </a:p>
        </p:txBody>
      </p:sp>
    </p:spTree>
    <p:extLst>
      <p:ext uri="{BB962C8B-B14F-4D97-AF65-F5344CB8AC3E}">
        <p14:creationId xmlns:p14="http://schemas.microsoft.com/office/powerpoint/2010/main" val="2338695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1367790" y="1933284"/>
            <a:ext cx="8915400" cy="3777622"/>
          </a:xfrm>
        </p:spPr>
        <p:txBody>
          <a:bodyPr>
            <a:normAutofit/>
          </a:bodyPr>
          <a:lstStyle/>
          <a:p>
            <a:r>
              <a:rPr lang="en-US" dirty="0"/>
              <a:t>ABC corporation is trying to improve team building and efficiency amongst employees working on projects together.  </a:t>
            </a:r>
          </a:p>
          <a:p>
            <a:r>
              <a:rPr lang="en-US" dirty="0"/>
              <a:t>They believe that if employees with like personalities are paired together, they will have better computability and outcomes on the projects they are working on.</a:t>
            </a:r>
          </a:p>
          <a:p>
            <a:r>
              <a:rPr lang="en-US" dirty="0"/>
              <a:t>20,000 of their employees were given a personality test to complete. </a:t>
            </a:r>
          </a:p>
          <a:p>
            <a:r>
              <a:rPr lang="en-US" dirty="0"/>
              <a:t>Scale from 1 (low- this does not apply to them) to 10 (high-this does apply to them) of how they perceive themselves in different categories. </a:t>
            </a:r>
          </a:p>
          <a:p>
            <a:r>
              <a:rPr lang="en-US" dirty="0"/>
              <a:t> 30 categories to rate themselves</a:t>
            </a:r>
          </a:p>
          <a:p>
            <a:endParaRPr lang="en-US" dirty="0"/>
          </a:p>
        </p:txBody>
      </p:sp>
      <p:pic>
        <p:nvPicPr>
          <p:cNvPr id="4" name="Recorded Sound">
            <a:hlinkClick r:id="" action="ppaction://media"/>
            <a:extLst>
              <a:ext uri="{FF2B5EF4-FFF2-40B4-BE49-F238E27FC236}">
                <a16:creationId xmlns:a16="http://schemas.microsoft.com/office/drawing/2014/main" id="{736D96BD-54D8-2E16-0F3B-96BB5CE413D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817510" y="4702277"/>
            <a:ext cx="609600" cy="609600"/>
          </a:xfrm>
          <a:prstGeom prst="rect">
            <a:avLst/>
          </a:prstGeom>
        </p:spPr>
      </p:pic>
    </p:spTree>
    <p:extLst>
      <p:ext uri="{BB962C8B-B14F-4D97-AF65-F5344CB8AC3E}">
        <p14:creationId xmlns:p14="http://schemas.microsoft.com/office/powerpoint/2010/main" val="3749898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80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a:t>
            </a:r>
          </a:p>
        </p:txBody>
      </p:sp>
      <p:sp>
        <p:nvSpPr>
          <p:cNvPr id="3" name="Content Placeholder 2"/>
          <p:cNvSpPr>
            <a:spLocks noGrp="1"/>
          </p:cNvSpPr>
          <p:nvPr>
            <p:ph idx="1"/>
          </p:nvPr>
        </p:nvSpPr>
        <p:spPr/>
        <p:txBody>
          <a:bodyPr/>
          <a:lstStyle/>
          <a:p>
            <a:r>
              <a:rPr lang="en-US" dirty="0"/>
              <a:t>Create a model that can use employee personality results to predict what type of personality category (introvert, extrovert, ambivert) the employee will fall into, so they can create teams accordingly.  </a:t>
            </a:r>
          </a:p>
          <a:p>
            <a:r>
              <a:rPr lang="en-US" dirty="0"/>
              <a:t>Have better team compatibility amongst small groups</a:t>
            </a:r>
          </a:p>
          <a:p>
            <a:r>
              <a:rPr lang="en-US" dirty="0"/>
              <a:t>Increased communication amongst team members</a:t>
            </a:r>
          </a:p>
          <a:p>
            <a:r>
              <a:rPr lang="en-US" dirty="0"/>
              <a:t>Better results on projects and completing them more efficiently</a:t>
            </a:r>
          </a:p>
        </p:txBody>
      </p:sp>
      <p:pic>
        <p:nvPicPr>
          <p:cNvPr id="4" name="Recorded Sound">
            <a:hlinkClick r:id="" action="ppaction://media"/>
            <a:extLst>
              <a:ext uri="{FF2B5EF4-FFF2-40B4-BE49-F238E27FC236}">
                <a16:creationId xmlns:a16="http://schemas.microsoft.com/office/drawing/2014/main" id="{CF7AF62E-ADC6-C8C2-0ABA-34E51A7A803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47632" y="4436806"/>
            <a:ext cx="609600" cy="609600"/>
          </a:xfrm>
          <a:prstGeom prst="rect">
            <a:avLst/>
          </a:prstGeom>
        </p:spPr>
      </p:pic>
    </p:spTree>
    <p:extLst>
      <p:ext uri="{BB962C8B-B14F-4D97-AF65-F5344CB8AC3E}">
        <p14:creationId xmlns:p14="http://schemas.microsoft.com/office/powerpoint/2010/main" val="664141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5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Targeted Audience</a:t>
            </a:r>
          </a:p>
        </p:txBody>
      </p:sp>
      <p:sp>
        <p:nvSpPr>
          <p:cNvPr id="3" name="Content Placeholder 2"/>
          <p:cNvSpPr>
            <a:spLocks noGrp="1"/>
          </p:cNvSpPr>
          <p:nvPr>
            <p:ph idx="1"/>
          </p:nvPr>
        </p:nvSpPr>
        <p:spPr/>
        <p:txBody>
          <a:bodyPr/>
          <a:lstStyle/>
          <a:p>
            <a:r>
              <a:rPr lang="en-US" dirty="0"/>
              <a:t>Company stakeholders</a:t>
            </a:r>
          </a:p>
          <a:p>
            <a:r>
              <a:rPr lang="en-US" dirty="0"/>
              <a:t>Managers</a:t>
            </a:r>
          </a:p>
          <a:p>
            <a:r>
              <a:rPr lang="en-US" dirty="0"/>
              <a:t>Leaders within the company</a:t>
            </a:r>
          </a:p>
        </p:txBody>
      </p:sp>
      <p:pic>
        <p:nvPicPr>
          <p:cNvPr id="4" name="Recorded Sound">
            <a:hlinkClick r:id="" action="ppaction://media"/>
            <a:extLst>
              <a:ext uri="{FF2B5EF4-FFF2-40B4-BE49-F238E27FC236}">
                <a16:creationId xmlns:a16="http://schemas.microsoft.com/office/drawing/2014/main" id="{F4C66AD8-1E00-63BC-6102-29C48E1E3C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991600" y="3876368"/>
            <a:ext cx="609600" cy="609600"/>
          </a:xfrm>
          <a:prstGeom prst="rect">
            <a:avLst/>
          </a:prstGeom>
        </p:spPr>
      </p:pic>
    </p:spTree>
    <p:extLst>
      <p:ext uri="{BB962C8B-B14F-4D97-AF65-F5344CB8AC3E}">
        <p14:creationId xmlns:p14="http://schemas.microsoft.com/office/powerpoint/2010/main" val="2673607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8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sp>
        <p:nvSpPr>
          <p:cNvPr id="3" name="Content Placeholder 2"/>
          <p:cNvSpPr>
            <a:spLocks noGrp="1"/>
          </p:cNvSpPr>
          <p:nvPr>
            <p:ph idx="1"/>
          </p:nvPr>
        </p:nvSpPr>
        <p:spPr/>
        <p:txBody>
          <a:bodyPr/>
          <a:lstStyle/>
          <a:p>
            <a:r>
              <a:rPr lang="en-US" dirty="0"/>
              <a:t>Started with relatively clean data </a:t>
            </a:r>
          </a:p>
          <a:p>
            <a:pPr lvl="1"/>
            <a:r>
              <a:rPr lang="en-US" dirty="0"/>
              <a:t>Change </a:t>
            </a:r>
            <a:r>
              <a:rPr lang="en-US" dirty="0" err="1"/>
              <a:t>personality_type</a:t>
            </a:r>
            <a:r>
              <a:rPr lang="en-US" dirty="0"/>
              <a:t> column to numeric</a:t>
            </a:r>
          </a:p>
          <a:p>
            <a:pPr lvl="2"/>
            <a:r>
              <a:rPr lang="en-US" dirty="0"/>
              <a:t>Used label encoder</a:t>
            </a:r>
          </a:p>
          <a:p>
            <a:r>
              <a:rPr lang="en-US" dirty="0"/>
              <a:t>Split into training and test set for models</a:t>
            </a:r>
          </a:p>
          <a:p>
            <a:r>
              <a:rPr lang="en-US" dirty="0"/>
              <a:t>Apply standard scaler</a:t>
            </a:r>
          </a:p>
          <a:p>
            <a:pPr marL="274320" lvl="1" indent="0">
              <a:buNone/>
            </a:pPr>
            <a:endParaRPr lang="en-US" dirty="0"/>
          </a:p>
          <a:p>
            <a:pPr lvl="1"/>
            <a:endParaRPr lang="en-US" dirty="0"/>
          </a:p>
          <a:p>
            <a:pPr marL="457200" lvl="1" indent="0">
              <a:buNone/>
            </a:pPr>
            <a:endParaRPr lang="en-US" dirty="0"/>
          </a:p>
        </p:txBody>
      </p:sp>
      <p:pic>
        <p:nvPicPr>
          <p:cNvPr id="4" name="Recorded Sound">
            <a:hlinkClick r:id="" action="ppaction://media"/>
            <a:extLst>
              <a:ext uri="{FF2B5EF4-FFF2-40B4-BE49-F238E27FC236}">
                <a16:creationId xmlns:a16="http://schemas.microsoft.com/office/drawing/2014/main" id="{1185F159-F904-DE59-6998-FF4F0485A8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36194" y="4004468"/>
            <a:ext cx="609600" cy="609600"/>
          </a:xfrm>
          <a:prstGeom prst="rect">
            <a:avLst/>
          </a:prstGeom>
        </p:spPr>
      </p:pic>
    </p:spTree>
    <p:extLst>
      <p:ext uri="{BB962C8B-B14F-4D97-AF65-F5344CB8AC3E}">
        <p14:creationId xmlns:p14="http://schemas.microsoft.com/office/powerpoint/2010/main" val="3765528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73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Used</a:t>
            </a:r>
          </a:p>
        </p:txBody>
      </p:sp>
      <p:sp>
        <p:nvSpPr>
          <p:cNvPr id="3" name="Content Placeholder 2"/>
          <p:cNvSpPr>
            <a:spLocks noGrp="1"/>
          </p:cNvSpPr>
          <p:nvPr>
            <p:ph idx="1"/>
          </p:nvPr>
        </p:nvSpPr>
        <p:spPr/>
        <p:txBody>
          <a:bodyPr/>
          <a:lstStyle/>
          <a:p>
            <a:r>
              <a:rPr lang="en-US" dirty="0"/>
              <a:t>Exploratory Data Analysis</a:t>
            </a:r>
          </a:p>
          <a:p>
            <a:pPr lvl="1"/>
            <a:r>
              <a:rPr lang="en-US" dirty="0"/>
              <a:t>Correlation Heat Map</a:t>
            </a:r>
          </a:p>
          <a:p>
            <a:pPr lvl="1"/>
            <a:r>
              <a:rPr lang="en-US" dirty="0"/>
              <a:t>Box plot </a:t>
            </a:r>
          </a:p>
          <a:p>
            <a:r>
              <a:rPr lang="en-US" dirty="0"/>
              <a:t>Logistic regression</a:t>
            </a:r>
          </a:p>
          <a:p>
            <a:r>
              <a:rPr lang="en-US" dirty="0"/>
              <a:t>K nearest neighbors (KNN) </a:t>
            </a:r>
          </a:p>
          <a:p>
            <a:r>
              <a:rPr lang="en-US" dirty="0"/>
              <a:t>Random forest regression</a:t>
            </a:r>
          </a:p>
          <a:p>
            <a:pPr lvl="1"/>
            <a:r>
              <a:rPr lang="en-US" dirty="0"/>
              <a:t>Features Importance</a:t>
            </a:r>
          </a:p>
        </p:txBody>
      </p:sp>
      <p:pic>
        <p:nvPicPr>
          <p:cNvPr id="4" name="Recorded Sound">
            <a:hlinkClick r:id="" action="ppaction://media"/>
            <a:extLst>
              <a:ext uri="{FF2B5EF4-FFF2-40B4-BE49-F238E27FC236}">
                <a16:creationId xmlns:a16="http://schemas.microsoft.com/office/drawing/2014/main" id="{95938960-7C71-CFFB-6CEB-AA2AF1D152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91948" y="4004468"/>
            <a:ext cx="609600" cy="609600"/>
          </a:xfrm>
          <a:prstGeom prst="rect">
            <a:avLst/>
          </a:prstGeom>
        </p:spPr>
      </p:pic>
    </p:spTree>
    <p:extLst>
      <p:ext uri="{BB962C8B-B14F-4D97-AF65-F5344CB8AC3E}">
        <p14:creationId xmlns:p14="http://schemas.microsoft.com/office/powerpoint/2010/main" val="3334180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1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Evaluation Methods</a:t>
            </a:r>
          </a:p>
        </p:txBody>
      </p:sp>
      <p:sp>
        <p:nvSpPr>
          <p:cNvPr id="3" name="Content Placeholder 2"/>
          <p:cNvSpPr>
            <a:spLocks noGrp="1"/>
          </p:cNvSpPr>
          <p:nvPr>
            <p:ph idx="1"/>
          </p:nvPr>
        </p:nvSpPr>
        <p:spPr/>
        <p:txBody>
          <a:bodyPr/>
          <a:lstStyle/>
          <a:p>
            <a:r>
              <a:rPr lang="en-US" dirty="0"/>
              <a:t>F1 score</a:t>
            </a:r>
          </a:p>
          <a:p>
            <a:r>
              <a:rPr lang="en-US" dirty="0"/>
              <a:t>Accuracy</a:t>
            </a:r>
          </a:p>
        </p:txBody>
      </p:sp>
      <p:pic>
        <p:nvPicPr>
          <p:cNvPr id="4" name="Recorded Sound">
            <a:hlinkClick r:id="" action="ppaction://media"/>
            <a:extLst>
              <a:ext uri="{FF2B5EF4-FFF2-40B4-BE49-F238E27FC236}">
                <a16:creationId xmlns:a16="http://schemas.microsoft.com/office/drawing/2014/main" id="{18AFED59-CD50-7284-DB19-F022216CCD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4683" y="4004468"/>
            <a:ext cx="609600" cy="609600"/>
          </a:xfrm>
          <a:prstGeom prst="rect">
            <a:avLst/>
          </a:prstGeom>
        </p:spPr>
      </p:pic>
    </p:spTree>
    <p:extLst>
      <p:ext uri="{BB962C8B-B14F-4D97-AF65-F5344CB8AC3E}">
        <p14:creationId xmlns:p14="http://schemas.microsoft.com/office/powerpoint/2010/main" val="185675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0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7F07E-E993-8AD3-02DB-4CB120896CBA}"/>
              </a:ext>
            </a:extLst>
          </p:cNvPr>
          <p:cNvSpPr>
            <a:spLocks noGrp="1"/>
          </p:cNvSpPr>
          <p:nvPr>
            <p:ph type="title"/>
          </p:nvPr>
        </p:nvSpPr>
        <p:spPr>
          <a:xfrm>
            <a:off x="132735" y="365760"/>
            <a:ext cx="10987549" cy="1325562"/>
          </a:xfrm>
        </p:spPr>
        <p:txBody>
          <a:bodyPr/>
          <a:lstStyle/>
          <a:p>
            <a:r>
              <a:rPr lang="en-US" dirty="0"/>
              <a:t>Results from Correlation Heat Map and Box Plot</a:t>
            </a:r>
          </a:p>
        </p:txBody>
      </p:sp>
      <p:sp>
        <p:nvSpPr>
          <p:cNvPr id="3" name="Content Placeholder 2">
            <a:extLst>
              <a:ext uri="{FF2B5EF4-FFF2-40B4-BE49-F238E27FC236}">
                <a16:creationId xmlns:a16="http://schemas.microsoft.com/office/drawing/2014/main" id="{F47FCB9F-7151-4858-1D86-49BA62831C24}"/>
              </a:ext>
            </a:extLst>
          </p:cNvPr>
          <p:cNvSpPr>
            <a:spLocks noGrp="1"/>
          </p:cNvSpPr>
          <p:nvPr>
            <p:ph idx="1"/>
          </p:nvPr>
        </p:nvSpPr>
        <p:spPr/>
        <p:txBody>
          <a:bodyPr/>
          <a:lstStyle/>
          <a:p>
            <a:r>
              <a:rPr lang="en-US" dirty="0"/>
              <a:t>Creativity, stress handling and emotional stability are not strongly correlated with one particular personality type</a:t>
            </a:r>
          </a:p>
        </p:txBody>
      </p:sp>
      <p:pic>
        <p:nvPicPr>
          <p:cNvPr id="7" name="Picture 6">
            <a:extLst>
              <a:ext uri="{FF2B5EF4-FFF2-40B4-BE49-F238E27FC236}">
                <a16:creationId xmlns:a16="http://schemas.microsoft.com/office/drawing/2014/main" id="{2CF36E51-8E45-C9D1-BA5B-108180089480}"/>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32735" y="2674620"/>
            <a:ext cx="4432300" cy="4183380"/>
          </a:xfrm>
          <a:prstGeom prst="rect">
            <a:avLst/>
          </a:prstGeom>
          <a:noFill/>
          <a:ln>
            <a:noFill/>
          </a:ln>
        </p:spPr>
      </p:pic>
      <p:pic>
        <p:nvPicPr>
          <p:cNvPr id="8" name="Picture 7">
            <a:extLst>
              <a:ext uri="{FF2B5EF4-FFF2-40B4-BE49-F238E27FC236}">
                <a16:creationId xmlns:a16="http://schemas.microsoft.com/office/drawing/2014/main" id="{9BE49F8F-CAEA-BE7E-6BF5-DD8719F03007}"/>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798444" y="2831690"/>
            <a:ext cx="6462617" cy="3660550"/>
          </a:xfrm>
          <a:prstGeom prst="rect">
            <a:avLst/>
          </a:prstGeom>
          <a:noFill/>
          <a:ln>
            <a:noFill/>
          </a:ln>
        </p:spPr>
      </p:pic>
      <p:pic>
        <p:nvPicPr>
          <p:cNvPr id="9" name="Recorded Sound">
            <a:hlinkClick r:id="" action="ppaction://media"/>
            <a:extLst>
              <a:ext uri="{FF2B5EF4-FFF2-40B4-BE49-F238E27FC236}">
                <a16:creationId xmlns:a16="http://schemas.microsoft.com/office/drawing/2014/main" id="{D6A58531-B298-B52F-1A98-2516F29311A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254346" y="1651906"/>
            <a:ext cx="609600" cy="609600"/>
          </a:xfrm>
          <a:prstGeom prst="rect">
            <a:avLst/>
          </a:prstGeom>
        </p:spPr>
      </p:pic>
    </p:spTree>
    <p:extLst>
      <p:ext uri="{BB962C8B-B14F-4D97-AF65-F5344CB8AC3E}">
        <p14:creationId xmlns:p14="http://schemas.microsoft.com/office/powerpoint/2010/main" val="310039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58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3252" y="-486697"/>
            <a:ext cx="9692640" cy="1325562"/>
          </a:xfrm>
        </p:spPr>
        <p:txBody>
          <a:bodyPr/>
          <a:lstStyle/>
          <a:p>
            <a:r>
              <a:rPr lang="en-US" dirty="0"/>
              <a:t>Features Importance</a:t>
            </a:r>
          </a:p>
        </p:txBody>
      </p:sp>
      <p:sp>
        <p:nvSpPr>
          <p:cNvPr id="3" name="Content Placeholder 2"/>
          <p:cNvSpPr>
            <a:spLocks noGrp="1"/>
          </p:cNvSpPr>
          <p:nvPr>
            <p:ph idx="1"/>
          </p:nvPr>
        </p:nvSpPr>
        <p:spPr>
          <a:xfrm>
            <a:off x="803787" y="956852"/>
            <a:ext cx="8915400" cy="3777622"/>
          </a:xfrm>
        </p:spPr>
        <p:txBody>
          <a:bodyPr/>
          <a:lstStyle/>
          <a:p>
            <a:pPr lvl="1"/>
            <a:r>
              <a:rPr lang="en-US" dirty="0"/>
              <a:t>Party liking</a:t>
            </a:r>
          </a:p>
          <a:p>
            <a:pPr lvl="1"/>
            <a:r>
              <a:rPr lang="en-US" dirty="0"/>
              <a:t>Public speaking comfort</a:t>
            </a:r>
          </a:p>
          <a:p>
            <a:pPr lvl="1"/>
            <a:r>
              <a:rPr lang="en-US" dirty="0"/>
              <a:t>Excitement seeking</a:t>
            </a:r>
          </a:p>
          <a:p>
            <a:endParaRPr lang="en-US" dirty="0"/>
          </a:p>
          <a:p>
            <a:endParaRPr lang="en-US" dirty="0"/>
          </a:p>
        </p:txBody>
      </p:sp>
      <p:pic>
        <p:nvPicPr>
          <p:cNvPr id="5" name="Picture 4">
            <a:extLst>
              <a:ext uri="{FF2B5EF4-FFF2-40B4-BE49-F238E27FC236}">
                <a16:creationId xmlns:a16="http://schemas.microsoft.com/office/drawing/2014/main" id="{EC476EBD-FAEA-A0F5-913D-BC4C5DC32AD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77593" y="2146805"/>
            <a:ext cx="7483957" cy="4440913"/>
          </a:xfrm>
          <a:prstGeom prst="rect">
            <a:avLst/>
          </a:prstGeom>
          <a:noFill/>
          <a:ln>
            <a:noFill/>
          </a:ln>
        </p:spPr>
      </p:pic>
      <p:pic>
        <p:nvPicPr>
          <p:cNvPr id="6" name="Recorded Sound">
            <a:hlinkClick r:id="" action="ppaction://media"/>
            <a:extLst>
              <a:ext uri="{FF2B5EF4-FFF2-40B4-BE49-F238E27FC236}">
                <a16:creationId xmlns:a16="http://schemas.microsoft.com/office/drawing/2014/main" id="{6591919F-32A7-2C33-C4B7-82E4C03509E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141974" y="534065"/>
            <a:ext cx="609600" cy="609600"/>
          </a:xfrm>
          <a:prstGeom prst="rect">
            <a:avLst/>
          </a:prstGeom>
        </p:spPr>
      </p:pic>
    </p:spTree>
    <p:extLst>
      <p:ext uri="{BB962C8B-B14F-4D97-AF65-F5344CB8AC3E}">
        <p14:creationId xmlns:p14="http://schemas.microsoft.com/office/powerpoint/2010/main" val="2995454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6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755</TotalTime>
  <Words>990</Words>
  <Application>Microsoft Office PowerPoint</Application>
  <PresentationFormat>Widescreen</PresentationFormat>
  <Paragraphs>91</Paragraphs>
  <Slides>13</Slides>
  <Notes>11</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Century Schoolbook</vt:lpstr>
      <vt:lpstr>Wingdings 2</vt:lpstr>
      <vt:lpstr>View</vt:lpstr>
      <vt:lpstr>Teammate Compatibility: Improving Group Performance Amongst Employees</vt:lpstr>
      <vt:lpstr>Introduction</vt:lpstr>
      <vt:lpstr>Goals</vt:lpstr>
      <vt:lpstr>Targeted Audience</vt:lpstr>
      <vt:lpstr>Data Preparation</vt:lpstr>
      <vt:lpstr>Tools Used</vt:lpstr>
      <vt:lpstr>Evaluation Methods</vt:lpstr>
      <vt:lpstr>Results from Correlation Heat Map and Box Plot</vt:lpstr>
      <vt:lpstr>Features Importance</vt:lpstr>
      <vt:lpstr>Conclusions</vt:lpstr>
      <vt:lpstr>Recommendations </vt:lpstr>
      <vt:lpstr>Q&amp;A</vt:lpstr>
      <vt:lpstr>References</vt:lpstr>
    </vt:vector>
  </TitlesOfParts>
  <Company>UC Health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and Preventing America’s Number One Killer: Heart Disease</dc:title>
  <dc:creator>Hall, Kimberly</dc:creator>
  <cp:lastModifiedBy>Kimberly Hall</cp:lastModifiedBy>
  <cp:revision>17</cp:revision>
  <dcterms:created xsi:type="dcterms:W3CDTF">2024-05-29T14:10:34Z</dcterms:created>
  <dcterms:modified xsi:type="dcterms:W3CDTF">2025-07-19T20:58:13Z</dcterms:modified>
</cp:coreProperties>
</file>

<file path=docProps/thumbnail.jpeg>
</file>